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1" r:id="rId4"/>
    <p:sldId id="270" r:id="rId5"/>
    <p:sldId id="260" r:id="rId6"/>
    <p:sldId id="259" r:id="rId7"/>
    <p:sldId id="262" r:id="rId8"/>
    <p:sldId id="258" r:id="rId9"/>
    <p:sldId id="261" r:id="rId10"/>
    <p:sldId id="263" r:id="rId11"/>
    <p:sldId id="269" r:id="rId12"/>
    <p:sldId id="264" r:id="rId13"/>
    <p:sldId id="265" r:id="rId14"/>
    <p:sldId id="266" r:id="rId15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E54FD-27C9-492B-9ADF-83315321B4AF}" type="datetimeFigureOut">
              <a:rPr lang="fi-FI" smtClean="0"/>
              <a:t>22.3.2019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2AC7E-4976-4028-B16D-52D4CB68E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5383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A8D2A-B486-4060-890D-84B1BFB7941F}" type="datetimeFigureOut">
              <a:rPr lang="fi-FI" smtClean="0"/>
              <a:t>22.3.2019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52BA4-8632-4D57-BDE3-316F1FA2EB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667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altLang="fi-FI">
              <a:latin typeface="Times New Roman" panose="02020603050405020304" pitchFamily="18" charset="0"/>
            </a:endParaRPr>
          </a:p>
        </p:txBody>
      </p:sp>
      <p:sp>
        <p:nvSpPr>
          <p:cNvPr id="20484" name="Ylätunnisteen paikkamerkki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48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48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48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48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fi-FI" altLang="fi-FI" sz="1200"/>
              <a:t>1ib vanhempainilta 13.9.2017</a:t>
            </a:r>
          </a:p>
        </p:txBody>
      </p:sp>
      <p:sp>
        <p:nvSpPr>
          <p:cNvPr id="20485" name="Alatunnisteen paikkamerkki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048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048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048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048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fi-FI" altLang="fi-FI" sz="1200"/>
              <a:t>IB-koordinaattori Jukka Hurskainen</a:t>
            </a:r>
          </a:p>
        </p:txBody>
      </p:sp>
    </p:spTree>
    <p:extLst>
      <p:ext uri="{BB962C8B-B14F-4D97-AF65-F5344CB8AC3E}">
        <p14:creationId xmlns:p14="http://schemas.microsoft.com/office/powerpoint/2010/main" val="2297640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i-FI" smtClean="0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IB-LINJA</a:t>
            </a:r>
            <a:br>
              <a:rPr lang="fi-FI" dirty="0" smtClean="0"/>
            </a:br>
            <a:r>
              <a:rPr lang="fi-FI" dirty="0" smtClean="0"/>
              <a:t>LYSEON LUKIO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Kansainvälinen ylioppilastutkinto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80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MITEN IB-OPINNOT EROAVAT KANSALLISISTA LUKIO-OPINNOISTA?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Autofit/>
          </a:bodyPr>
          <a:lstStyle/>
          <a:p>
            <a:r>
              <a:rPr lang="fi-FI" sz="1800" dirty="0" smtClean="0"/>
              <a:t>MATEMATIIKKA</a:t>
            </a:r>
          </a:p>
          <a:p>
            <a:pPr lvl="1"/>
            <a:r>
              <a:rPr lang="fi-FI" sz="1600" dirty="0"/>
              <a:t>M</a:t>
            </a:r>
            <a:r>
              <a:rPr lang="fi-FI" sz="1600" dirty="0" smtClean="0"/>
              <a:t>ateriaalina </a:t>
            </a:r>
            <a:r>
              <a:rPr lang="fi-FI" sz="1600" dirty="0"/>
              <a:t>lähinnä kirja ja graafinen laskin, joka on pakollinen. Sanaston oppii </a:t>
            </a:r>
            <a:r>
              <a:rPr lang="fi-FI" sz="1600" dirty="0" smtClean="0"/>
              <a:t>englanniksi </a:t>
            </a:r>
            <a:r>
              <a:rPr lang="fi-FI" sz="1600" dirty="0"/>
              <a:t>suhteellisen helposti. </a:t>
            </a:r>
            <a:endParaRPr lang="fi-FI" sz="1600" dirty="0" smtClean="0"/>
          </a:p>
          <a:p>
            <a:pPr lvl="1"/>
            <a:r>
              <a:rPr lang="fi-FI" sz="1600" dirty="0"/>
              <a:t>K</a:t>
            </a:r>
            <a:r>
              <a:rPr lang="fi-FI" sz="1600" dirty="0" smtClean="0"/>
              <a:t>olme </a:t>
            </a:r>
            <a:r>
              <a:rPr lang="fi-FI" sz="1600" dirty="0"/>
              <a:t>eri tasoa matematiikasta, joista alin taso vastaa kansallisen puolen lyhyttä matematiikkaa ja ylin taso on pitkää matematiikkaa haastavampi. </a:t>
            </a:r>
            <a:endParaRPr lang="fi-FI" sz="1600" dirty="0" smtClean="0"/>
          </a:p>
          <a:p>
            <a:pPr lvl="1"/>
            <a:r>
              <a:rPr lang="fi-FI" sz="1600" dirty="0" smtClean="0"/>
              <a:t>Opintoihin </a:t>
            </a:r>
            <a:r>
              <a:rPr lang="fi-FI" sz="1600" dirty="0"/>
              <a:t>kuuluu myös kirjallinen tutkimus, </a:t>
            </a:r>
            <a:r>
              <a:rPr lang="fi-FI" sz="1600" dirty="0" err="1"/>
              <a:t>exploration</a:t>
            </a:r>
            <a:r>
              <a:rPr lang="fi-FI" sz="1600" dirty="0"/>
              <a:t>,  jonka aiheen voi itse vapaasti valita</a:t>
            </a:r>
            <a:r>
              <a:rPr lang="fi-FI" sz="1600" dirty="0" smtClean="0"/>
              <a:t>. </a:t>
            </a:r>
          </a:p>
          <a:p>
            <a:pPr lvl="1"/>
            <a:r>
              <a:rPr lang="fi-FI" sz="1600" dirty="0" smtClean="0"/>
              <a:t> </a:t>
            </a:r>
            <a:r>
              <a:rPr lang="fi-FI" sz="1600" dirty="0"/>
              <a:t>Kansallisella puolella opettaja voi vaihtua joka jaksossa mutta IB puolella on yleensä sama opettaja koko </a:t>
            </a:r>
            <a:r>
              <a:rPr lang="fi-FI" sz="1600" dirty="0" smtClean="0"/>
              <a:t>ajan, ryhmäkoko myös pienempi.</a:t>
            </a:r>
          </a:p>
          <a:p>
            <a:pPr lvl="1"/>
            <a:r>
              <a:rPr lang="fi-FI" sz="1600" dirty="0"/>
              <a:t> Kokeissa aika on rajattu ja pitää vastata nopeasti. Tällä hetkellä IB-laskin on (yksi) kämmenlaite, mutta kansallisella puolella käytetään (useita) tietokoneohjelmia. </a:t>
            </a:r>
            <a:endParaRPr lang="fi-FI" sz="1600" dirty="0" smtClean="0"/>
          </a:p>
          <a:p>
            <a:pPr lvl="1"/>
            <a:r>
              <a:rPr lang="fi-FI" sz="1600" dirty="0" smtClean="0"/>
              <a:t>IB-matematiikka vaatii työskentelyä niin koulussa kuin kotonakin. Kotitehtävät ovat tärkeitä oppimisen kannalta. 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149107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25116" y="115888"/>
            <a:ext cx="9614234" cy="792162"/>
          </a:xfrm>
        </p:spPr>
        <p:txBody>
          <a:bodyPr/>
          <a:lstStyle/>
          <a:p>
            <a:pPr eaLnBrk="1" hangingPunct="1"/>
            <a:r>
              <a:rPr lang="fi-FI" altLang="fi-FI" b="1" dirty="0" smtClean="0">
                <a:solidFill>
                  <a:schemeClr val="tx1"/>
                </a:solidFill>
              </a:rPr>
              <a:t>Miten IB arvioidaan?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5894" y="1523164"/>
            <a:ext cx="4396339" cy="4195763"/>
          </a:xfrm>
        </p:spPr>
        <p:txBody>
          <a:bodyPr rtlCol="0">
            <a:normAutofit fontScale="85000" lnSpcReduction="10000"/>
          </a:bodyPr>
          <a:lstStyle/>
          <a:p>
            <a:pPr marL="82550" indent="0">
              <a:buNone/>
              <a:defRPr/>
            </a:pPr>
            <a:r>
              <a:rPr lang="fi-FI" sz="2400" b="1" u="sng" dirty="0"/>
              <a:t>Valmistava vuosi 1ib</a:t>
            </a:r>
          </a:p>
          <a:p>
            <a:pPr>
              <a:defRPr/>
            </a:pPr>
            <a:r>
              <a:rPr lang="fi-FI" sz="2400" dirty="0"/>
              <a:t>Viisi jaksoa, viisi koeviikkoa ja jaksoarvostelua</a:t>
            </a:r>
          </a:p>
          <a:p>
            <a:pPr>
              <a:defRPr/>
            </a:pPr>
            <a:r>
              <a:rPr lang="fi-FI" sz="2400" dirty="0"/>
              <a:t>Numeroarvostelu</a:t>
            </a:r>
          </a:p>
          <a:p>
            <a:pPr marL="82550" indent="0">
              <a:buNone/>
              <a:defRPr/>
            </a:pPr>
            <a:r>
              <a:rPr lang="fi-FI" sz="2400" dirty="0"/>
              <a:t>	4 -10</a:t>
            </a:r>
          </a:p>
          <a:p>
            <a:pPr>
              <a:defRPr/>
            </a:pPr>
            <a:r>
              <a:rPr lang="fi-FI" sz="2400" dirty="0"/>
              <a:t>Minimi 30 kurssia vuoden aikana = keskimäärin 6/jakso</a:t>
            </a:r>
          </a:p>
          <a:p>
            <a:pPr>
              <a:defRPr/>
            </a:pPr>
            <a:r>
              <a:rPr lang="fi-FI" sz="2400" dirty="0"/>
              <a:t>24 pakollista kurssia</a:t>
            </a:r>
          </a:p>
          <a:p>
            <a:pPr>
              <a:defRPr/>
            </a:pPr>
            <a:r>
              <a:rPr lang="fi-FI" sz="2400" dirty="0"/>
              <a:t>6 kurssia valitaan lukion tarjonnasta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846998" y="1462534"/>
            <a:ext cx="4396341" cy="4874098"/>
          </a:xfrm>
        </p:spPr>
        <p:txBody>
          <a:bodyPr rtlCol="0">
            <a:normAutofit fontScale="85000" lnSpcReduction="10000"/>
          </a:bodyPr>
          <a:lstStyle/>
          <a:p>
            <a:pPr marL="82550" indent="0">
              <a:buNone/>
              <a:defRPr/>
            </a:pPr>
            <a:r>
              <a:rPr lang="fi-FI" sz="2400" b="1" u="sng" dirty="0"/>
              <a:t>IB </a:t>
            </a:r>
            <a:r>
              <a:rPr lang="fi-FI" sz="2400" b="1" u="sng" dirty="0" err="1"/>
              <a:t>Diploma</a:t>
            </a:r>
            <a:r>
              <a:rPr lang="fi-FI" sz="2400" b="1" u="sng" dirty="0"/>
              <a:t> </a:t>
            </a:r>
            <a:r>
              <a:rPr lang="fi-FI" sz="2400" b="1" u="sng" dirty="0" err="1"/>
              <a:t>Programme</a:t>
            </a:r>
            <a:endParaRPr lang="fi-FI" sz="2400" b="1" u="sng" dirty="0"/>
          </a:p>
          <a:p>
            <a:pPr>
              <a:defRPr/>
            </a:pPr>
            <a:r>
              <a:rPr lang="fi-FI" sz="3000" dirty="0"/>
              <a:t>Arvostelu 1 – 7</a:t>
            </a:r>
          </a:p>
          <a:p>
            <a:pPr>
              <a:defRPr/>
            </a:pPr>
            <a:r>
              <a:rPr lang="fi-FI" sz="3000" dirty="0"/>
              <a:t>Kaksi todistusta vuodessa, joulu ja kevät</a:t>
            </a:r>
          </a:p>
          <a:p>
            <a:pPr>
              <a:defRPr/>
            </a:pPr>
            <a:r>
              <a:rPr lang="fi-FI" sz="3000" dirty="0" smtClean="0"/>
              <a:t>2ib:n lopussa: </a:t>
            </a:r>
          </a:p>
          <a:p>
            <a:pPr marL="0" indent="0">
              <a:buNone/>
              <a:defRPr/>
            </a:pPr>
            <a:r>
              <a:rPr lang="fi-FI" sz="3000" dirty="0"/>
              <a:t>	</a:t>
            </a:r>
            <a:r>
              <a:rPr lang="fi-FI" sz="3000" dirty="0" smtClean="0"/>
              <a:t>minimi </a:t>
            </a:r>
            <a:r>
              <a:rPr lang="fi-FI" sz="3000" dirty="0"/>
              <a:t>24 p.</a:t>
            </a:r>
          </a:p>
          <a:p>
            <a:pPr marL="82550" indent="0">
              <a:buNone/>
              <a:defRPr/>
            </a:pPr>
            <a:r>
              <a:rPr lang="fi-FI" sz="3000" dirty="0"/>
              <a:t>	= 6 x 4</a:t>
            </a:r>
          </a:p>
          <a:p>
            <a:pPr>
              <a:defRPr/>
            </a:pPr>
            <a:r>
              <a:rPr lang="fi-FI" sz="2200" dirty="0" smtClean="0"/>
              <a:t>Sama minimi diplomin saamiseksi</a:t>
            </a:r>
          </a:p>
          <a:p>
            <a:pPr>
              <a:defRPr/>
            </a:pPr>
            <a:r>
              <a:rPr lang="fi-FI" sz="2000" dirty="0"/>
              <a:t>Päättökokeet toukokuussa, kokeet kaikista kuudesta aineesta. Yhdessä aineessa useita lyhyitä kokeita.</a:t>
            </a:r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2469288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Kenelle</a:t>
            </a:r>
            <a:r>
              <a:rPr lang="fi-FI" dirty="0" smtClean="0"/>
              <a:t> IB-OPINNOT SOPIVAT?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46111" y="1282897"/>
            <a:ext cx="8946541" cy="4195481"/>
          </a:xfrm>
        </p:spPr>
        <p:txBody>
          <a:bodyPr>
            <a:noAutofit/>
          </a:bodyPr>
          <a:lstStyle/>
          <a:p>
            <a:r>
              <a:rPr lang="fi-FI" sz="2400" dirty="0" smtClean="0"/>
              <a:t>Pidät englanniksi opiskelusta, haluat kehittää englannin osaamistasi</a:t>
            </a:r>
          </a:p>
          <a:p>
            <a:r>
              <a:rPr lang="fi-FI" sz="2400" dirty="0" smtClean="0"/>
              <a:t>Haluat syventyä muutamiin aineisiin ja saavuttaa niissä syvällisemmän osaamisen</a:t>
            </a:r>
          </a:p>
          <a:p>
            <a:r>
              <a:rPr lang="fi-FI" sz="2400" dirty="0" smtClean="0"/>
              <a:t>Pidät suullisesta työskentelystä</a:t>
            </a:r>
          </a:p>
          <a:p>
            <a:r>
              <a:rPr lang="fi-FI" sz="2400" dirty="0" smtClean="0"/>
              <a:t>Pidät kokeellisesta työskentelystä</a:t>
            </a:r>
          </a:p>
          <a:p>
            <a:r>
              <a:rPr lang="fi-FI" sz="2400" dirty="0" smtClean="0"/>
              <a:t>Pystyt suunnittelemaan omaa aikatauluasi </a:t>
            </a:r>
          </a:p>
          <a:p>
            <a:r>
              <a:rPr lang="fi-FI" sz="2400" dirty="0" smtClean="0"/>
              <a:t>Pidät siitä, että opiskelet saman ryhmän kanssa kolme vuotta</a:t>
            </a:r>
          </a:p>
          <a:p>
            <a:r>
              <a:rPr lang="fi-FI" sz="2400" dirty="0" smtClean="0"/>
              <a:t>Tykkäät työskennellä pienryhmissä mutta pystyt myös itsenäiseen työskentelyyn</a:t>
            </a:r>
          </a:p>
          <a:p>
            <a:r>
              <a:rPr lang="fi-FI" sz="2400" dirty="0" smtClean="0"/>
              <a:t>Haluat haasteita ja tykkäät opiskella! </a:t>
            </a:r>
          </a:p>
          <a:p>
            <a:pPr marL="0" indent="0">
              <a:buNone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92788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31123" y="1853248"/>
            <a:ext cx="8946541" cy="4195481"/>
          </a:xfrm>
        </p:spPr>
        <p:txBody>
          <a:bodyPr>
            <a:noAutofit/>
          </a:bodyPr>
          <a:lstStyle/>
          <a:p>
            <a:r>
              <a:rPr lang="fi-FI" sz="2400" dirty="0" smtClean="0"/>
              <a:t>Periaatteessa voi mutta IB-opinnot eivät anna suoraa </a:t>
            </a:r>
            <a:r>
              <a:rPr lang="fi-FI" sz="2400" dirty="0" err="1" smtClean="0"/>
              <a:t>hyväksilukua</a:t>
            </a:r>
            <a:r>
              <a:rPr lang="fi-FI" sz="2400" dirty="0" smtClean="0"/>
              <a:t> kansallisiin opintoihin </a:t>
            </a:r>
            <a:r>
              <a:rPr lang="fi-FI" sz="2400" dirty="0" smtClean="0">
                <a:sym typeface="Wingdings" panose="05000000000000000000" pitchFamily="2" charset="2"/>
              </a:rPr>
              <a:t> lukion suorittamisaika pitenee 3,5 – 4 vuoteen</a:t>
            </a:r>
          </a:p>
          <a:p>
            <a:pPr marL="0" indent="0">
              <a:buNone/>
            </a:pPr>
            <a:endParaRPr lang="fi-FI" sz="2400" dirty="0" smtClean="0">
              <a:sym typeface="Wingdings" panose="05000000000000000000" pitchFamily="2" charset="2"/>
            </a:endParaRPr>
          </a:p>
          <a:p>
            <a:r>
              <a:rPr lang="fi-FI" sz="2400" dirty="0" smtClean="0">
                <a:sym typeface="Wingdings" panose="05000000000000000000" pitchFamily="2" charset="2"/>
              </a:rPr>
              <a:t>Ensimmäisen IB-vuoden aikana kokeillaan opintoja sitoutuneesti, vasta kokonaisen lukuvuoden jälkeen voi varmuudella tietää miltä IB-opinnot tuntuvat. Mahdolliset vaihdot kansallisiin opintoihin vasta ensimmäisen vuoden jälkeen. Vaihtotoiveet käsitellään </a:t>
            </a:r>
            <a:r>
              <a:rPr lang="fi-FI" sz="2400" b="1" dirty="0" smtClean="0">
                <a:sym typeface="Wingdings" panose="05000000000000000000" pitchFamily="2" charset="2"/>
              </a:rPr>
              <a:t>tapauskohtaisesti</a:t>
            </a:r>
            <a:r>
              <a:rPr lang="fi-FI" sz="2400" dirty="0" smtClean="0">
                <a:sym typeface="Wingdings" panose="05000000000000000000" pitchFamily="2" charset="2"/>
              </a:rPr>
              <a:t>. Vaihto tapahtuu joko yhteishaun kautta tai rehtorin kanssa sopimalla opiskelijan perusasteen päättötodistuksen keskiarvo huomioiden. </a:t>
            </a:r>
            <a:endParaRPr lang="fi-FI" sz="2400" dirty="0"/>
          </a:p>
        </p:txBody>
      </p:sp>
      <p:sp>
        <p:nvSpPr>
          <p:cNvPr id="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VOIKO IB-LINJALTA SIIRTYÄ KANSALLISIIN OPINTOIHIN?</a:t>
            </a:r>
            <a:endParaRPr lang="fi-FI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82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IB JA JATKO-OPINNOT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Sama jatko-opintokelpoisuus kuin kansallisista lukio-opinnoista</a:t>
            </a:r>
          </a:p>
          <a:p>
            <a:r>
              <a:rPr lang="fi-FI" sz="2400" dirty="0" smtClean="0"/>
              <a:t>Suomen jatko-opintoihin haettaessa käytetään muuntotaulukoita </a:t>
            </a:r>
            <a:r>
              <a:rPr lang="fi-FI" sz="2400" dirty="0" smtClean="0">
                <a:sym typeface="Wingdings" panose="05000000000000000000" pitchFamily="2" charset="2"/>
              </a:rPr>
              <a:t> IB-opintojen arvosanat muunnetaan vastaamaan kansallisia opintoja</a:t>
            </a:r>
          </a:p>
          <a:p>
            <a:r>
              <a:rPr lang="fi-FI" sz="2400" dirty="0" smtClean="0">
                <a:sym typeface="Wingdings" panose="05000000000000000000" pitchFamily="2" charset="2"/>
              </a:rPr>
              <a:t>Antaa valmiuksia korkea-asteen opintoihin niin Suomeen kuin ulkomaille</a:t>
            </a:r>
          </a:p>
          <a:p>
            <a:r>
              <a:rPr lang="fi-FI" sz="2400" dirty="0" smtClean="0">
                <a:sym typeface="Wingdings" panose="05000000000000000000" pitchFamily="2" charset="2"/>
              </a:rPr>
              <a:t>Päättökokeet vasta toukokuussa, mikä voi vaikuttaa hakuun abikeväänä.</a:t>
            </a:r>
            <a:endParaRPr lang="fi-FI" sz="2400" dirty="0"/>
          </a:p>
          <a:p>
            <a:endParaRPr lang="fi-FI" sz="2400" dirty="0" smtClean="0">
              <a:sym typeface="Wingdings" panose="05000000000000000000" pitchFamily="2" charset="2"/>
            </a:endParaRP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12933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36878" cy="1400530"/>
          </a:xfrm>
        </p:spPr>
        <p:txBody>
          <a:bodyPr/>
          <a:lstStyle/>
          <a:p>
            <a:r>
              <a:rPr lang="fi-FI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MITEN IB-OPINNOT EROAVAT KANSALLISISTA LUKIO-OPINNOISTA?</a:t>
            </a:r>
            <a:endParaRPr lang="fi-FI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6674" y="2052918"/>
            <a:ext cx="9793179" cy="4676745"/>
          </a:xfrm>
        </p:spPr>
        <p:txBody>
          <a:bodyPr>
            <a:normAutofit fontScale="85000" lnSpcReduction="10000"/>
          </a:bodyPr>
          <a:lstStyle/>
          <a:p>
            <a:r>
              <a:rPr lang="fi-FI" dirty="0" smtClean="0"/>
              <a:t>IB-oppiaineissa voi valita tason: </a:t>
            </a:r>
          </a:p>
          <a:p>
            <a:pPr lvl="1"/>
            <a:r>
              <a:rPr lang="fi-FI" dirty="0" smtClean="0"/>
              <a:t>SL= </a:t>
            </a:r>
            <a:r>
              <a:rPr lang="fi-FI" dirty="0" err="1" smtClean="0"/>
              <a:t>standard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r>
              <a:rPr lang="fi-FI" dirty="0" smtClean="0"/>
              <a:t> (vastaa 5,5 kurssia kansallisissa opinnoissa)</a:t>
            </a:r>
          </a:p>
          <a:p>
            <a:pPr lvl="1"/>
            <a:r>
              <a:rPr lang="fi-FI" dirty="0" smtClean="0"/>
              <a:t>HL = </a:t>
            </a:r>
            <a:r>
              <a:rPr lang="fi-FI" dirty="0" err="1" smtClean="0"/>
              <a:t>higher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r>
              <a:rPr lang="fi-FI" dirty="0" smtClean="0"/>
              <a:t> (vastaa 9 kurssia kansallisissa opinnoissa)</a:t>
            </a:r>
          </a:p>
          <a:p>
            <a:pPr lvl="1"/>
            <a:r>
              <a:rPr lang="fi-FI" dirty="0" smtClean="0"/>
              <a:t>3 oppiaineessa valitaan HL ja kolmessa SL</a:t>
            </a:r>
          </a:p>
          <a:p>
            <a:r>
              <a:rPr lang="fi-FI" dirty="0" smtClean="0"/>
              <a:t>Valmistavan vuoden jälkeen opiskellaan vain kuutta oppiainetta 2ib:n ja  3ib:n aikana</a:t>
            </a:r>
          </a:p>
          <a:p>
            <a:pPr lvl="1"/>
            <a:r>
              <a:rPr lang="fi-FI" dirty="0" smtClean="0"/>
              <a:t>Kaikki suomenkieliset opiskelevat suomea, matematiikka ja englantia. </a:t>
            </a:r>
          </a:p>
          <a:p>
            <a:pPr lvl="1"/>
            <a:r>
              <a:rPr lang="fi-FI" dirty="0" smtClean="0"/>
              <a:t>Lisäksi valitaan yksi luonnontiede: fysiikka, kemia tai biologia</a:t>
            </a:r>
          </a:p>
          <a:p>
            <a:pPr lvl="1"/>
            <a:r>
              <a:rPr lang="fi-FI" dirty="0" smtClean="0"/>
              <a:t>Ja lisäksi yksi joukosta: historia, psykologia, </a:t>
            </a:r>
            <a:r>
              <a:rPr lang="fi-FI" dirty="0" err="1" smtClean="0"/>
              <a:t>business&amp;management</a:t>
            </a:r>
            <a:endParaRPr lang="fi-FI" dirty="0" smtClean="0"/>
          </a:p>
          <a:p>
            <a:pPr lvl="1"/>
            <a:r>
              <a:rPr lang="fi-FI" dirty="0" smtClean="0"/>
              <a:t>Lisäksi valitaan kieli (RU/SA) </a:t>
            </a:r>
            <a:r>
              <a:rPr lang="fi-FI" b="1" dirty="0" smtClean="0"/>
              <a:t>tai</a:t>
            </a:r>
            <a:r>
              <a:rPr lang="fi-FI" dirty="0" smtClean="0"/>
              <a:t> luonnontieteellinen </a:t>
            </a:r>
            <a:r>
              <a:rPr lang="fi-FI" b="1" dirty="0" smtClean="0"/>
              <a:t>tai</a:t>
            </a:r>
            <a:r>
              <a:rPr lang="fi-FI" dirty="0" smtClean="0"/>
              <a:t> humanistinen aine</a:t>
            </a:r>
          </a:p>
          <a:p>
            <a:r>
              <a:rPr lang="fi-FI" dirty="0"/>
              <a:t>IB kestää kolme vuotta, luokallinen lukio</a:t>
            </a:r>
          </a:p>
          <a:p>
            <a:pPr lvl="1"/>
            <a:r>
              <a:rPr lang="fi-FI" dirty="0"/>
              <a:t>Opintoja ei voi keventää, opiskellaan lukujärjestyksen </a:t>
            </a:r>
            <a:r>
              <a:rPr lang="fi-FI" dirty="0" smtClean="0"/>
              <a:t>mukaan</a:t>
            </a:r>
          </a:p>
          <a:p>
            <a:pPr lvl="1"/>
            <a:r>
              <a:rPr lang="fi-FI" b="1" dirty="0" smtClean="0"/>
              <a:t>Läsnäolon</a:t>
            </a:r>
            <a:r>
              <a:rPr lang="fi-FI" dirty="0" smtClean="0"/>
              <a:t> merkitys korostuu, koska opintojaksojen kesto on kaksi vuotta</a:t>
            </a:r>
          </a:p>
          <a:p>
            <a:r>
              <a:rPr lang="fi-FI" dirty="0" smtClean="0"/>
              <a:t>Työskentelymuodot valmentavat korkea-asteen opintoihin kansallista linjaa syvällisemmin. </a:t>
            </a:r>
          </a:p>
        </p:txBody>
      </p:sp>
    </p:spTree>
    <p:extLst>
      <p:ext uri="{BB962C8B-B14F-4D97-AF65-F5344CB8AC3E}">
        <p14:creationId xmlns:p14="http://schemas.microsoft.com/office/powerpoint/2010/main" val="136280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tsikko 1"/>
          <p:cNvSpPr>
            <a:spLocks noGrp="1"/>
          </p:cNvSpPr>
          <p:nvPr>
            <p:ph type="title"/>
          </p:nvPr>
        </p:nvSpPr>
        <p:spPr>
          <a:xfrm>
            <a:off x="0" y="166117"/>
            <a:ext cx="10360914" cy="1143000"/>
          </a:xfrm>
        </p:spPr>
        <p:txBody>
          <a:bodyPr/>
          <a:lstStyle/>
          <a:p>
            <a:pPr>
              <a:defRPr/>
            </a:pPr>
            <a:r>
              <a:rPr lang="fi-FI" altLang="fi-FI" sz="3200" dirty="0">
                <a:solidFill>
                  <a:schemeClr val="tx1"/>
                </a:solidFill>
              </a:rPr>
              <a:t>IB </a:t>
            </a:r>
            <a:r>
              <a:rPr lang="fi-FI" altLang="fi-FI" sz="3200" dirty="0" err="1">
                <a:solidFill>
                  <a:schemeClr val="tx1"/>
                </a:solidFill>
              </a:rPr>
              <a:t>Diploma</a:t>
            </a:r>
            <a:r>
              <a:rPr lang="fi-FI" altLang="fi-FI" sz="3200" dirty="0">
                <a:solidFill>
                  <a:schemeClr val="tx1"/>
                </a:solidFill>
              </a:rPr>
              <a:t> </a:t>
            </a:r>
            <a:r>
              <a:rPr lang="fi-FI" altLang="fi-FI" sz="3200" dirty="0" err="1">
                <a:solidFill>
                  <a:schemeClr val="tx1"/>
                </a:solidFill>
              </a:rPr>
              <a:t>Programme</a:t>
            </a:r>
            <a:r>
              <a:rPr lang="fi-FI" altLang="fi-FI" sz="3200" dirty="0">
                <a:solidFill>
                  <a:schemeClr val="tx1"/>
                </a:solidFill>
              </a:rPr>
              <a:t> oppiaineet Lyseossa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670304" y="1524001"/>
            <a:ext cx="4181856" cy="4664075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fi-FI" sz="2000" b="1" dirty="0">
                <a:solidFill>
                  <a:srgbClr val="0070C0"/>
                </a:solidFill>
              </a:rPr>
              <a:t>Group 1</a:t>
            </a:r>
            <a:r>
              <a:rPr lang="fi-FI" sz="2000" dirty="0">
                <a:solidFill>
                  <a:srgbClr val="0070C0"/>
                </a:solidFill>
              </a:rPr>
              <a:t>:</a:t>
            </a:r>
          </a:p>
          <a:p>
            <a:pPr marL="365760" indent="-283464">
              <a:buFontTx/>
              <a:buChar char="-"/>
              <a:defRPr/>
            </a:pPr>
            <a:r>
              <a:rPr lang="en-US" sz="2000" dirty="0">
                <a:solidFill>
                  <a:srgbClr val="0070C0"/>
                </a:solidFill>
              </a:rPr>
              <a:t>Finnish A Literature</a:t>
            </a:r>
          </a:p>
          <a:p>
            <a:pPr marL="365760" indent="-283464">
              <a:buFontTx/>
              <a:buChar char="-"/>
              <a:defRPr/>
            </a:pPr>
            <a:r>
              <a:rPr lang="en-US" sz="2000" dirty="0">
                <a:solidFill>
                  <a:srgbClr val="0070C0"/>
                </a:solidFill>
              </a:rPr>
              <a:t>English A Language and Literature</a:t>
            </a:r>
          </a:p>
          <a:p>
            <a:pPr marL="0" indent="0">
              <a:buNone/>
              <a:defRPr/>
            </a:pPr>
            <a:r>
              <a:rPr lang="en-US" sz="2000" b="1" dirty="0">
                <a:solidFill>
                  <a:srgbClr val="0070C0"/>
                </a:solidFill>
              </a:rPr>
              <a:t>Group 2</a:t>
            </a:r>
            <a:r>
              <a:rPr lang="en-US" sz="2000" dirty="0">
                <a:solidFill>
                  <a:srgbClr val="0070C0"/>
                </a:solidFill>
              </a:rPr>
              <a:t>:</a:t>
            </a:r>
          </a:p>
          <a:p>
            <a:pPr marL="365760" indent="-283464">
              <a:buFontTx/>
              <a:buChar char="-"/>
              <a:defRPr/>
            </a:pPr>
            <a:r>
              <a:rPr lang="en-US" sz="2000" dirty="0">
                <a:solidFill>
                  <a:srgbClr val="0070C0"/>
                </a:solidFill>
              </a:rPr>
              <a:t>Swedish B</a:t>
            </a:r>
          </a:p>
          <a:p>
            <a:pPr marL="365760" indent="-283464">
              <a:buFontTx/>
              <a:buChar char="-"/>
              <a:defRPr/>
            </a:pPr>
            <a:r>
              <a:rPr lang="en-US" sz="2000" dirty="0">
                <a:solidFill>
                  <a:srgbClr val="0070C0"/>
                </a:solidFill>
              </a:rPr>
              <a:t>German B</a:t>
            </a:r>
          </a:p>
          <a:p>
            <a:pPr marL="0" indent="0">
              <a:buNone/>
              <a:defRPr/>
            </a:pPr>
            <a:r>
              <a:rPr lang="en-US" sz="2000" b="1" dirty="0">
                <a:solidFill>
                  <a:srgbClr val="0070C0"/>
                </a:solidFill>
              </a:rPr>
              <a:t>Group 3</a:t>
            </a:r>
            <a:r>
              <a:rPr lang="en-US" sz="2000" dirty="0">
                <a:solidFill>
                  <a:srgbClr val="0070C0"/>
                </a:solidFill>
              </a:rPr>
              <a:t>:</a:t>
            </a:r>
          </a:p>
          <a:p>
            <a:pPr marL="365760" indent="-283464">
              <a:buFontTx/>
              <a:buChar char="-"/>
              <a:defRPr/>
            </a:pPr>
            <a:r>
              <a:rPr lang="en-US" sz="2000" dirty="0">
                <a:solidFill>
                  <a:srgbClr val="0070C0"/>
                </a:solidFill>
              </a:rPr>
              <a:t>History</a:t>
            </a:r>
          </a:p>
          <a:p>
            <a:pPr marL="365760" indent="-283464">
              <a:buFontTx/>
              <a:buChar char="-"/>
              <a:defRPr/>
            </a:pPr>
            <a:r>
              <a:rPr lang="en-US" sz="2000" dirty="0">
                <a:solidFill>
                  <a:srgbClr val="0070C0"/>
                </a:solidFill>
              </a:rPr>
              <a:t>Psychology</a:t>
            </a:r>
          </a:p>
          <a:p>
            <a:pPr marL="365760" indent="-283464">
              <a:buFontTx/>
              <a:buChar char="-"/>
              <a:defRPr/>
            </a:pPr>
            <a:r>
              <a:rPr lang="en-US" sz="2000" dirty="0">
                <a:solidFill>
                  <a:srgbClr val="0070C0"/>
                </a:solidFill>
              </a:rPr>
              <a:t>Business Management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800850" y="1524001"/>
            <a:ext cx="3657600" cy="4664075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sz="2000" b="1" dirty="0">
                <a:solidFill>
                  <a:srgbClr val="0070C0"/>
                </a:solidFill>
              </a:rPr>
              <a:t>Group 4</a:t>
            </a:r>
            <a:r>
              <a:rPr lang="en-US" sz="2000" dirty="0">
                <a:solidFill>
                  <a:srgbClr val="0070C0"/>
                </a:solidFill>
              </a:rPr>
              <a:t>:</a:t>
            </a:r>
          </a:p>
          <a:p>
            <a:pPr marL="365760" indent="-283464">
              <a:buFontTx/>
              <a:buChar char="-"/>
              <a:defRPr/>
            </a:pPr>
            <a:r>
              <a:rPr lang="en-US" sz="2000" dirty="0">
                <a:solidFill>
                  <a:srgbClr val="0070C0"/>
                </a:solidFill>
              </a:rPr>
              <a:t>Biology</a:t>
            </a:r>
          </a:p>
          <a:p>
            <a:pPr marL="365760" indent="-283464">
              <a:buFontTx/>
              <a:buChar char="-"/>
              <a:defRPr/>
            </a:pPr>
            <a:r>
              <a:rPr lang="en-US" sz="2000" dirty="0">
                <a:solidFill>
                  <a:srgbClr val="0070C0"/>
                </a:solidFill>
              </a:rPr>
              <a:t>Chemistry</a:t>
            </a:r>
          </a:p>
          <a:p>
            <a:pPr marL="365760" indent="-283464">
              <a:buFontTx/>
              <a:buChar char="-"/>
              <a:defRPr/>
            </a:pPr>
            <a:r>
              <a:rPr lang="en-US" sz="2000" dirty="0">
                <a:solidFill>
                  <a:srgbClr val="0070C0"/>
                </a:solidFill>
              </a:rPr>
              <a:t>Physics</a:t>
            </a:r>
          </a:p>
          <a:p>
            <a:pPr marL="0" indent="0">
              <a:buNone/>
              <a:defRPr/>
            </a:pPr>
            <a:r>
              <a:rPr lang="en-US" sz="2000" b="1" dirty="0">
                <a:solidFill>
                  <a:srgbClr val="0070C0"/>
                </a:solidFill>
              </a:rPr>
              <a:t>Group 5</a:t>
            </a:r>
            <a:r>
              <a:rPr lang="en-US" sz="2000" dirty="0">
                <a:solidFill>
                  <a:srgbClr val="0070C0"/>
                </a:solidFill>
              </a:rPr>
              <a:t>:</a:t>
            </a:r>
          </a:p>
          <a:p>
            <a:pPr marL="365760" indent="-283464">
              <a:buFontTx/>
              <a:buChar char="-"/>
              <a:defRPr/>
            </a:pPr>
            <a:r>
              <a:rPr lang="en-US" sz="2000" dirty="0">
                <a:solidFill>
                  <a:srgbClr val="0070C0"/>
                </a:solidFill>
              </a:rPr>
              <a:t>Mathematics HL/SL</a:t>
            </a:r>
          </a:p>
          <a:p>
            <a:pPr marL="365760" indent="-283464">
              <a:buFontTx/>
              <a:buChar char="-"/>
              <a:defRPr/>
            </a:pPr>
            <a:r>
              <a:rPr lang="en-US" sz="2000" dirty="0">
                <a:solidFill>
                  <a:srgbClr val="0070C0"/>
                </a:solidFill>
              </a:rPr>
              <a:t>Mathematical Studies </a:t>
            </a:r>
          </a:p>
          <a:p>
            <a:pPr marL="0" indent="0">
              <a:buNone/>
              <a:defRPr/>
            </a:pPr>
            <a:r>
              <a:rPr lang="en-US" sz="2000" b="1" dirty="0">
                <a:solidFill>
                  <a:srgbClr val="0070C0"/>
                </a:solidFill>
              </a:rPr>
              <a:t>The Core</a:t>
            </a:r>
            <a:r>
              <a:rPr lang="en-US" sz="2000" dirty="0">
                <a:solidFill>
                  <a:srgbClr val="0070C0"/>
                </a:solidFill>
              </a:rPr>
              <a:t>:</a:t>
            </a:r>
          </a:p>
          <a:p>
            <a:pPr marL="365760" indent="-283464">
              <a:buFontTx/>
              <a:buChar char="-"/>
              <a:defRPr/>
            </a:pPr>
            <a:r>
              <a:rPr lang="en-US" sz="2000" dirty="0">
                <a:solidFill>
                  <a:srgbClr val="0070C0"/>
                </a:solidFill>
              </a:rPr>
              <a:t>Extended Essay</a:t>
            </a:r>
          </a:p>
          <a:p>
            <a:pPr marL="365760" indent="-283464">
              <a:buFontTx/>
              <a:buChar char="-"/>
              <a:defRPr/>
            </a:pPr>
            <a:r>
              <a:rPr lang="en-US" sz="2000" dirty="0">
                <a:solidFill>
                  <a:srgbClr val="0070C0"/>
                </a:solidFill>
              </a:rPr>
              <a:t>Theory of Knowledge</a:t>
            </a:r>
          </a:p>
          <a:p>
            <a:pPr marL="365760" indent="-283464">
              <a:buFontTx/>
              <a:buChar char="-"/>
              <a:defRPr/>
            </a:pPr>
            <a:r>
              <a:rPr lang="en-US" sz="2000" dirty="0">
                <a:solidFill>
                  <a:srgbClr val="0070C0"/>
                </a:solidFill>
              </a:rPr>
              <a:t>Creativity, Activity, Service (CAS)</a:t>
            </a:r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9982" y="5791200"/>
            <a:ext cx="212201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Kuva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292352"/>
            <a:ext cx="10069982" cy="5565648"/>
          </a:xfrm>
          <a:prstGeom prst="rect">
            <a:avLst/>
          </a:prstGeom>
        </p:spPr>
      </p:pic>
      <p:sp>
        <p:nvSpPr>
          <p:cNvPr id="5" name="Suorakulmio 4"/>
          <p:cNvSpPr/>
          <p:nvPr/>
        </p:nvSpPr>
        <p:spPr>
          <a:xfrm>
            <a:off x="0" y="3889248"/>
            <a:ext cx="721614" cy="2968752"/>
          </a:xfrm>
          <a:prstGeom prst="rect">
            <a:avLst/>
          </a:prstGeom>
          <a:solidFill>
            <a:srgbClr val="EF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Suorakulmainen kolmio 5"/>
          <p:cNvSpPr/>
          <p:nvPr/>
        </p:nvSpPr>
        <p:spPr>
          <a:xfrm>
            <a:off x="698983" y="3889248"/>
            <a:ext cx="560222" cy="1572768"/>
          </a:xfrm>
          <a:prstGeom prst="rtTriangle">
            <a:avLst/>
          </a:prstGeom>
          <a:solidFill>
            <a:srgbClr val="EF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Suorakulmainen kolmio 7"/>
          <p:cNvSpPr/>
          <p:nvPr/>
        </p:nvSpPr>
        <p:spPr>
          <a:xfrm>
            <a:off x="721614" y="5462016"/>
            <a:ext cx="668274" cy="1395984"/>
          </a:xfrm>
          <a:prstGeom prst="rtTriangle">
            <a:avLst/>
          </a:prstGeom>
          <a:solidFill>
            <a:srgbClr val="EF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Ellipsi 8"/>
          <p:cNvSpPr/>
          <p:nvPr/>
        </p:nvSpPr>
        <p:spPr>
          <a:xfrm>
            <a:off x="979094" y="4675632"/>
            <a:ext cx="76657" cy="262128"/>
          </a:xfrm>
          <a:prstGeom prst="ellipse">
            <a:avLst/>
          </a:prstGeom>
          <a:solidFill>
            <a:srgbClr val="EF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406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CAS, EE, IA ja TOK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7164" y="1227221"/>
            <a:ext cx="9452393" cy="4098757"/>
          </a:xfrm>
        </p:spPr>
        <p:txBody>
          <a:bodyPr>
            <a:noAutofit/>
          </a:bodyPr>
          <a:lstStyle/>
          <a:p>
            <a:r>
              <a:rPr lang="fi-FI" dirty="0" smtClean="0"/>
              <a:t>Tiedon teoria (TOK) on oppiaine, jota opiskellaan kahden vuoden ajan</a:t>
            </a:r>
          </a:p>
          <a:p>
            <a:r>
              <a:rPr lang="fi-FI" dirty="0" smtClean="0"/>
              <a:t>Extended </a:t>
            </a:r>
            <a:r>
              <a:rPr lang="fi-FI" dirty="0" err="1" smtClean="0"/>
              <a:t>Essay</a:t>
            </a:r>
            <a:r>
              <a:rPr lang="fi-FI" dirty="0" smtClean="0"/>
              <a:t> (EE), opiskelija tekee lopputyönään EE-tutkielman jostakin IB-aineesta. Laajuus n. 4000 sanaa. Työ aloitetaan kakkosvuoden keväällä.</a:t>
            </a:r>
          </a:p>
          <a:p>
            <a:r>
              <a:rPr lang="fi-FI" dirty="0" smtClean="0"/>
              <a:t>CAS sisältää luovaa toimintaa, liikuntaa sekä </a:t>
            </a:r>
            <a:r>
              <a:rPr lang="fi-FI" dirty="0" err="1" smtClean="0"/>
              <a:t>auttamis</a:t>
            </a:r>
            <a:r>
              <a:rPr lang="fi-FI" dirty="0" smtClean="0"/>
              <a:t>- ja vapaaehtoistyötä. CAS-projekteja suoritetaan kahden vuoden ajan. CAS-projekti voi olla esim. tutor-toiminta, hyväntekeväisyystyö, kuvataiteen tai musiikin kursseille osallistuminen, </a:t>
            </a:r>
            <a:r>
              <a:rPr lang="fi-FI" dirty="0" err="1" smtClean="0"/>
              <a:t>wanhojen</a:t>
            </a:r>
            <a:r>
              <a:rPr lang="fi-FI" dirty="0" smtClean="0"/>
              <a:t> tanssit…</a:t>
            </a:r>
          </a:p>
          <a:p>
            <a:r>
              <a:rPr lang="fi-FI" dirty="0" smtClean="0"/>
              <a:t>IA (</a:t>
            </a:r>
            <a:r>
              <a:rPr lang="fi-FI" dirty="0" err="1"/>
              <a:t>I</a:t>
            </a:r>
            <a:r>
              <a:rPr lang="fi-FI" dirty="0" err="1" smtClean="0"/>
              <a:t>nternal</a:t>
            </a:r>
            <a:r>
              <a:rPr lang="fi-FI" dirty="0" smtClean="0"/>
              <a:t> </a:t>
            </a:r>
            <a:r>
              <a:rPr lang="fi-FI" dirty="0" err="1"/>
              <a:t>A</a:t>
            </a:r>
            <a:r>
              <a:rPr lang="fi-FI" dirty="0" err="1" smtClean="0"/>
              <a:t>ssessment</a:t>
            </a:r>
            <a:r>
              <a:rPr lang="fi-FI" dirty="0" smtClean="0"/>
              <a:t>): opiskelija tekee pienen kirjallisen tutkielman jokaisesta oppiaineesta abivuonna. Opiskelija valitsee itseään kiinnostavan aiheen. Arvosanan työstä antaa oma opettaja. IA arvosanalla on vaikutusta päättöarvosanaan.</a:t>
            </a:r>
          </a:p>
          <a:p>
            <a:endParaRPr lang="fi-FI" dirty="0"/>
          </a:p>
          <a:p>
            <a:r>
              <a:rPr lang="fi-FI" dirty="0" smtClean="0"/>
              <a:t>Aineenopettajat sekä CAS-koordinaattori ohjaavat ja tukevat opiskelijoita. Osaamista kehitetään koko </a:t>
            </a:r>
            <a:r>
              <a:rPr lang="fi-FI" dirty="0" err="1" smtClean="0"/>
              <a:t>IB:n</a:t>
            </a:r>
            <a:r>
              <a:rPr lang="fi-FI" dirty="0" smtClean="0"/>
              <a:t> ajan.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84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596773" cy="1400530"/>
          </a:xfrm>
        </p:spPr>
        <p:txBody>
          <a:bodyPr/>
          <a:lstStyle/>
          <a:p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MITEN IB-OPINNOT EROAVAT </a:t>
            </a:r>
            <a:r>
              <a:rPr lang="fi-FI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KANSALLISISTA </a:t>
            </a:r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LUKIO-OPINNOISTA?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68442" y="1853248"/>
            <a:ext cx="11630526" cy="4900478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ENGLANTI </a:t>
            </a:r>
          </a:p>
          <a:p>
            <a:pPr lvl="1"/>
            <a:r>
              <a:rPr lang="fi-FI" dirty="0"/>
              <a:t>Kansallisella puolella tehdään kolme vuotta työtä kieliaineksen omaksumisen kanssa (= sanaston kasvattamista, kieliopin, kirjoittamisen ja kuuntelun </a:t>
            </a:r>
            <a:r>
              <a:rPr lang="fi-FI" dirty="0" smtClean="0"/>
              <a:t>harjoittelua) </a:t>
            </a:r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smtClean="0"/>
              <a:t>IB-linjalla </a:t>
            </a:r>
            <a:r>
              <a:rPr lang="fi-FI" dirty="0"/>
              <a:t>tämä pyritään tekemään jo ensimmäisen eli </a:t>
            </a:r>
            <a:r>
              <a:rPr lang="fi-FI" dirty="0" err="1"/>
              <a:t>pre</a:t>
            </a:r>
            <a:r>
              <a:rPr lang="fi-FI" dirty="0"/>
              <a:t>-IB vuoden aikana, jotta opiskelijalla olisi tarvittavat kielelliset valmiudet ja akateemisen englannin taidot IB-opintoja </a:t>
            </a:r>
            <a:r>
              <a:rPr lang="fi-FI" dirty="0" smtClean="0"/>
              <a:t>varten</a:t>
            </a:r>
          </a:p>
          <a:p>
            <a:pPr lvl="1"/>
            <a:r>
              <a:rPr lang="fi-FI" dirty="0"/>
              <a:t>IB-linja ei ole kieli–tai matkailukoulu. Englannin kieli on IB-opinnoissa väline, jonka avulla opitaan </a:t>
            </a:r>
            <a:r>
              <a:rPr lang="fi-FI" dirty="0" smtClean="0"/>
              <a:t>sisältöjä </a:t>
            </a:r>
            <a:r>
              <a:rPr lang="fi-FI" dirty="0" smtClean="0">
                <a:sym typeface="Wingdings" panose="05000000000000000000" pitchFamily="2" charset="2"/>
              </a:rPr>
              <a:t> harjoitellaan </a:t>
            </a:r>
            <a:r>
              <a:rPr lang="fi-FI" dirty="0" smtClean="0"/>
              <a:t>teksti- </a:t>
            </a:r>
            <a:r>
              <a:rPr lang="fi-FI" dirty="0"/>
              <a:t>ja </a:t>
            </a:r>
            <a:r>
              <a:rPr lang="fi-FI" dirty="0" smtClean="0"/>
              <a:t>kirjallisuusanalyysiä, akateemisen kirjoittamista. </a:t>
            </a:r>
          </a:p>
          <a:p>
            <a:pPr lvl="1"/>
            <a:r>
              <a:rPr lang="fi-FI" dirty="0" smtClean="0"/>
              <a:t>Pari- ja ryhmätöitä paljon </a:t>
            </a:r>
            <a:r>
              <a:rPr lang="fi-FI" dirty="0" smtClean="0">
                <a:sym typeface="Wingdings" panose="05000000000000000000" pitchFamily="2" charset="2"/>
              </a:rPr>
              <a:t> vaatii sekä </a:t>
            </a:r>
            <a:r>
              <a:rPr lang="fi-FI" dirty="0" smtClean="0"/>
              <a:t>itseohjautuvuutta </a:t>
            </a:r>
            <a:r>
              <a:rPr lang="fi-FI" dirty="0"/>
              <a:t>itsenäiseen työskentelyyn että kykyä työskennellä muiden kanssa. </a:t>
            </a:r>
            <a:r>
              <a:rPr lang="fi-FI" b="1" dirty="0" smtClean="0"/>
              <a:t>Koska </a:t>
            </a:r>
            <a:r>
              <a:rPr lang="fi-FI" b="1" dirty="0"/>
              <a:t>IB-englannin opintoihin kuuluu suullinen koe, erilaiset suulliset esitykset ja niiden harjoittelu ovat IB-linjalle tyypillistä.</a:t>
            </a:r>
          </a:p>
          <a:p>
            <a:pPr lvl="1"/>
            <a:r>
              <a:rPr lang="fi-FI" dirty="0" smtClean="0"/>
              <a:t>Harjoitellaan laajoja kokonaisuuksia ja vaadittavia taitoja kehitetään </a:t>
            </a:r>
            <a:r>
              <a:rPr lang="fi-FI" dirty="0"/>
              <a:t>pitkäkestoisesti. Opiskelija saa aikaa omaksua vaadittavat taidot ja sisällöt aivan eri tavalla kuin usein hektisellä, kurssimuotoisella kansallisella puolella</a:t>
            </a:r>
            <a:r>
              <a:rPr lang="fi-FI" dirty="0" smtClean="0"/>
              <a:t>.</a:t>
            </a:r>
          </a:p>
          <a:p>
            <a:pPr lvl="1"/>
            <a:r>
              <a:rPr lang="fi-FI" dirty="0" smtClean="0"/>
              <a:t>IB-englanti tarjoaa </a:t>
            </a:r>
            <a:r>
              <a:rPr lang="fi-FI" dirty="0"/>
              <a:t>aivan </a:t>
            </a:r>
            <a:r>
              <a:rPr lang="fi-FI" b="1" dirty="0"/>
              <a:t>erityisen kyvyn tarkastella englannin kieleen ja kirjallisuuteen liittyviä ilmiöitä</a:t>
            </a:r>
            <a:r>
              <a:rPr lang="fi-FI" dirty="0"/>
              <a:t>, jota kansallisen puolen käynyt opiskelija ei saa.</a:t>
            </a:r>
          </a:p>
          <a:p>
            <a:pPr lvl="1"/>
            <a:r>
              <a:rPr lang="fi-FI" dirty="0"/>
              <a:t>Englannin tunneilla </a:t>
            </a:r>
            <a:r>
              <a:rPr lang="fi-FI" dirty="0" smtClean="0"/>
              <a:t>oppii </a:t>
            </a:r>
            <a:r>
              <a:rPr lang="fi-FI" dirty="0"/>
              <a:t>akateemisen englannin taitoja ja </a:t>
            </a:r>
            <a:r>
              <a:rPr lang="fi-FI" dirty="0" smtClean="0"/>
              <a:t>pääsee </a:t>
            </a:r>
            <a:r>
              <a:rPr lang="fi-FI" dirty="0"/>
              <a:t>lukemaan ja analysoimaan mielenkiintoisia, monipuolisia tekstejä. Tällaisia tekstejä voivat olla mm. </a:t>
            </a:r>
            <a:r>
              <a:rPr lang="fi-FI" dirty="0" err="1"/>
              <a:t>Tweetit</a:t>
            </a:r>
            <a:r>
              <a:rPr lang="fi-FI" dirty="0"/>
              <a:t>, mainokset, </a:t>
            </a:r>
            <a:r>
              <a:rPr lang="fi-FI" dirty="0" err="1"/>
              <a:t>memet</a:t>
            </a:r>
            <a:r>
              <a:rPr lang="fi-FI" dirty="0"/>
              <a:t> tai kirjallisuuden klassikot.</a:t>
            </a:r>
          </a:p>
          <a:p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947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MITEN IB-OPINNOT EROAVAT KANSALLISISTA LUKIO-OPINNOISTA?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mtClean="0"/>
              <a:t>RUOTSI   (soveltaen myös saksa) </a:t>
            </a:r>
          </a:p>
          <a:p>
            <a:pPr lvl="1"/>
            <a:r>
              <a:rPr lang="fi-FI" smtClean="0"/>
              <a:t>Suomen kieltä ei käytetä opinnoissa, kaikki opetus ruotsin kielellä</a:t>
            </a:r>
          </a:p>
          <a:p>
            <a:pPr lvl="1"/>
            <a:r>
              <a:rPr lang="fi-FI" smtClean="0"/>
              <a:t>Luetaan novelleja, romaaneja, artikkeleita ja muita autenttisia tekstejä</a:t>
            </a:r>
          </a:p>
          <a:p>
            <a:pPr lvl="1"/>
            <a:r>
              <a:rPr lang="fi-FI" smtClean="0"/>
              <a:t>HL tasolla 2 pakollista romaania, joita käsitellään kielellisesti</a:t>
            </a:r>
          </a:p>
          <a:p>
            <a:pPr lvl="1"/>
            <a:r>
              <a:rPr lang="fi-FI" smtClean="0"/>
              <a:t>Kielioppi opitaan aidoista teksteistä, ei erikseen kielioppitunteja. Kieliopin käsittely ei niin systemaattista kuin kansallisella, opiskellaan tarpeen mukaan. Tavoitteena oppia käyttämään kieltä niin kirjallisesti kuin suullisesti. </a:t>
            </a:r>
          </a:p>
          <a:p>
            <a:pPr lvl="1"/>
            <a:r>
              <a:rPr lang="fi-FI" smtClean="0"/>
              <a:t>Enemmän suullista viestintää, lähes jokaisella tunnilla ja jokaisesta aiheesta ryhmäkeskusteluja ja suullisia esityksiä. IB kehittää erityisen paljon suullista ilmaisua ja rohkeutta kielen käyttämiseen. Suullinen koe myös päättökokeissa.</a:t>
            </a:r>
          </a:p>
          <a:p>
            <a:pPr lvl="1"/>
            <a:r>
              <a:rPr lang="fi-FI" smtClean="0"/>
              <a:t>Enemmän projektitöitä ja pidempiä kirjoitelmia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442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MITEN IB-OPINNOT EROAVAT KANSALLISISTA LUKIO-OPINNOISTA?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SUOMEN KIELI</a:t>
            </a:r>
          </a:p>
          <a:p>
            <a:pPr lvl="1"/>
            <a:r>
              <a:rPr lang="fi-FI" smtClean="0"/>
              <a:t>Sisällöt keskittyvät kaunokirjallisuuden lukemiseen, analysointiin ja tulkitsemiseen. Opiskelijat lukevat vähintään 10 kokonaisteosta (SL). HL:n valitsevat lukevat 13 teosta, joista ainakin yksi on runokokoelma. Luettavien tekstien pohjalta kirjoitetaan tekstianalyyseja ja esseitä. Opettaja laatii lukuohjelman, ja kaikki lukevat saman teoksen. </a:t>
            </a:r>
          </a:p>
          <a:p>
            <a:pPr lvl="1"/>
            <a:r>
              <a:rPr lang="fi-FI" smtClean="0"/>
              <a:t>Paljon ryhmätyöskentelyä. Opiskelu on tutkivaa, ja ryhmät saavat erilaisia tehtäviä yhdessä toteutettavikseen. Yksin työskentelyä on oikeastaan vain kirjoitettaessa jotain arvioitavaksi. </a:t>
            </a:r>
          </a:p>
          <a:p>
            <a:pPr lvl="1"/>
            <a:r>
              <a:rPr lang="fi-FI" smtClean="0"/>
              <a:t>Loppukokeissa on kirjallisten kokeiden lisäksi kaksi erityyppistä suullista koetta, joten suullista esittämistä harjoitellaan paljon. Suullisia harjoituksia tehdään ryhmissä, pareittain ja yksin koko ryhmän edessä. 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9978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676745"/>
          </a:xfrm>
        </p:spPr>
        <p:txBody>
          <a:bodyPr>
            <a:normAutofit/>
          </a:bodyPr>
          <a:lstStyle/>
          <a:p>
            <a:r>
              <a:rPr lang="fi-FI" sz="2400" dirty="0" smtClean="0"/>
              <a:t>FYSIIKKA, KEMIA JA BIOLOGIA</a:t>
            </a:r>
          </a:p>
          <a:p>
            <a:pPr lvl="1"/>
            <a:r>
              <a:rPr lang="fi-FI" sz="2000" dirty="0" smtClean="0"/>
              <a:t>SL taso vastaa pitkälti kansallista oppimäärää</a:t>
            </a:r>
          </a:p>
          <a:p>
            <a:pPr lvl="1"/>
            <a:r>
              <a:rPr lang="fi-FI" sz="2000" dirty="0" smtClean="0"/>
              <a:t>HL tasolla mennään syvemmälle, vaativampi kuin kansallinen</a:t>
            </a:r>
          </a:p>
          <a:p>
            <a:pPr lvl="1"/>
            <a:r>
              <a:rPr lang="fi-FI" sz="2000" dirty="0" smtClean="0"/>
              <a:t>Kokeellisuutta huomattavasti enemmän, asioita opitaan tekemällä ja tutkimalla</a:t>
            </a:r>
          </a:p>
          <a:p>
            <a:pPr lvl="1"/>
            <a:r>
              <a:rPr lang="fi-FI" sz="2000" dirty="0" smtClean="0"/>
              <a:t>Tutkimusraporttien kirjoittamista paljon verrattuna kansalliseen, vahvistaa kirjallista ilmaisua ja kykyä esittää asioita</a:t>
            </a:r>
          </a:p>
          <a:p>
            <a:pPr lvl="1"/>
            <a:r>
              <a:rPr lang="fi-FI" sz="2000" dirty="0" smtClean="0"/>
              <a:t>Luonnontieteiden opiskelu </a:t>
            </a:r>
            <a:r>
              <a:rPr lang="fi-FI" sz="2000" dirty="0" err="1" smtClean="0"/>
              <a:t>IB:llä</a:t>
            </a:r>
            <a:r>
              <a:rPr lang="fi-FI" sz="2000" dirty="0" smtClean="0"/>
              <a:t> vaatii hyvää motivaatiota ainetta kohtaan, tarjoaa haasteita ja mahdollisuuden syventää osaamistaan luonnontieteissä</a:t>
            </a:r>
          </a:p>
          <a:p>
            <a:pPr marL="457200" lvl="1" indent="0">
              <a:buNone/>
            </a:pPr>
            <a:endParaRPr lang="fi-FI" sz="2000" dirty="0"/>
          </a:p>
        </p:txBody>
      </p:sp>
      <p:sp>
        <p:nvSpPr>
          <p:cNvPr id="4" name="Otsikk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76984" cy="1400530"/>
          </a:xfrm>
        </p:spPr>
        <p:txBody>
          <a:bodyPr/>
          <a:lstStyle/>
          <a:p>
            <a:r>
              <a:rPr lang="fi-FI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MITEN IB-OPINNOT EROAVAT KANSALLISISTA LUKIO-OPINNOISTA?</a:t>
            </a:r>
            <a:endParaRPr lang="fi-FI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583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MITEN IB-OPINNOT EROAVAT KANSALLISISTA LUKIO-OPINNOISTA?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2400" dirty="0" smtClean="0"/>
              <a:t>HISTORIA, PSYKOLOGIA, BUSINESS MANAGEMET </a:t>
            </a:r>
          </a:p>
          <a:p>
            <a:pPr lvl="1"/>
            <a:r>
              <a:rPr lang="fi-FI" sz="2000" dirty="0" smtClean="0"/>
              <a:t>Aiheisiin paneudutaan syvällisemmin ja laaja-alaisemmin, kannustetaan opiskelijaa omaan pohdintaan.</a:t>
            </a:r>
          </a:p>
          <a:p>
            <a:pPr lvl="1"/>
            <a:r>
              <a:rPr lang="fi-FI" sz="2000" dirty="0" smtClean="0"/>
              <a:t>Opintojen sisältöihin voi jonkin verran vaikuttaa esimerkiksi laajoissa itsenäisissä töissä. Itsenäistä työskentelyä onkin huomattavasti enemmän kuin kansallisella.</a:t>
            </a:r>
          </a:p>
          <a:p>
            <a:pPr lvl="1"/>
            <a:r>
              <a:rPr lang="fi-FI" sz="2000" dirty="0" smtClean="0"/>
              <a:t>Ryhmäkoko pieni,  mahdollistaa vierailut ja keskustelemisen ryhmässä.</a:t>
            </a:r>
          </a:p>
          <a:p>
            <a:pPr lvl="1"/>
            <a:r>
              <a:rPr lang="fi-FI" sz="2000" dirty="0" smtClean="0"/>
              <a:t>Valmentaa korkea-asteen opintoihin </a:t>
            </a:r>
            <a:r>
              <a:rPr lang="fi-FI" sz="2000" dirty="0" smtClean="0">
                <a:sym typeface="Wingdings" panose="05000000000000000000" pitchFamily="2" charset="2"/>
              </a:rPr>
              <a:t> </a:t>
            </a:r>
            <a:r>
              <a:rPr lang="fi-FI" sz="2000" dirty="0" smtClean="0"/>
              <a:t>opettaa oman ajankäytön hallintaa ja asioiden tutkimista sekä raportointia kansallista enemmän.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09097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704</TotalTime>
  <Words>1004</Words>
  <Application>Microsoft Office PowerPoint</Application>
  <PresentationFormat>Laajakuva</PresentationFormat>
  <Paragraphs>124</Paragraphs>
  <Slides>14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</vt:lpstr>
      <vt:lpstr>Wingdings 3</vt:lpstr>
      <vt:lpstr>Ioni</vt:lpstr>
      <vt:lpstr>IB-LINJA LYSEON LUKIO</vt:lpstr>
      <vt:lpstr>MITEN IB-OPINNOT EROAVAT KANSALLISISTA LUKIO-OPINNOISTA?</vt:lpstr>
      <vt:lpstr>IB Diploma Programme oppiaineet Lyseossa</vt:lpstr>
      <vt:lpstr>CAS, EE, IA ja TOK</vt:lpstr>
      <vt:lpstr>MITEN IB-OPINNOT EROAVAT KANSALLISISTA LUKIO-OPINNOISTA?</vt:lpstr>
      <vt:lpstr>MITEN IB-OPINNOT EROAVAT KANSALLISISTA LUKIO-OPINNOISTA?</vt:lpstr>
      <vt:lpstr>MITEN IB-OPINNOT EROAVAT KANSALLISISTA LUKIO-OPINNOISTA?</vt:lpstr>
      <vt:lpstr>MITEN IB-OPINNOT EROAVAT KANSALLISISTA LUKIO-OPINNOISTA?</vt:lpstr>
      <vt:lpstr>MITEN IB-OPINNOT EROAVAT KANSALLISISTA LUKIO-OPINNOISTA?</vt:lpstr>
      <vt:lpstr>MITEN IB-OPINNOT EROAVAT KANSALLISISTA LUKIO-OPINNOISTA?</vt:lpstr>
      <vt:lpstr>Miten IB arvioidaan?</vt:lpstr>
      <vt:lpstr>Kenelle IB-OPINNOT SOPIVAT?</vt:lpstr>
      <vt:lpstr>VOIKO IB-LINJALTA SIIRTYÄ KANSALLISIIN OPINTOIHIN?</vt:lpstr>
      <vt:lpstr>IB JA JATKO-OPINNOT</vt:lpstr>
    </vt:vector>
  </TitlesOfParts>
  <Company>PKMKV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IB-LINJA LYSEON LUKIO</dc:title>
  <dc:creator>Kotilainen Anu</dc:creator>
  <cp:lastModifiedBy>Kotilainen Anu</cp:lastModifiedBy>
  <cp:revision>39</cp:revision>
  <cp:lastPrinted>2019-03-21T07:14:35Z</cp:lastPrinted>
  <dcterms:created xsi:type="dcterms:W3CDTF">2019-03-01T08:01:49Z</dcterms:created>
  <dcterms:modified xsi:type="dcterms:W3CDTF">2019-03-22T10:19:40Z</dcterms:modified>
</cp:coreProperties>
</file>